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485" r:id="rId2"/>
    <p:sldId id="396" r:id="rId3"/>
    <p:sldId id="497" r:id="rId4"/>
    <p:sldId id="533" r:id="rId5"/>
    <p:sldId id="519" r:id="rId6"/>
    <p:sldId id="520" r:id="rId7"/>
    <p:sldId id="535" r:id="rId8"/>
    <p:sldId id="544" r:id="rId9"/>
    <p:sldId id="536" r:id="rId10"/>
    <p:sldId id="537" r:id="rId11"/>
    <p:sldId id="540" r:id="rId12"/>
    <p:sldId id="542" r:id="rId13"/>
    <p:sldId id="538" r:id="rId14"/>
    <p:sldId id="541" r:id="rId15"/>
    <p:sldId id="546" r:id="rId16"/>
    <p:sldId id="547" r:id="rId17"/>
    <p:sldId id="545" r:id="rId18"/>
    <p:sldId id="543" r:id="rId19"/>
    <p:sldId id="518" r:id="rId20"/>
  </p:sldIdLst>
  <p:sldSz cx="12192000" cy="6858000"/>
  <p:notesSz cx="6858000" cy="9144000"/>
  <p:embeddedFontLst>
    <p:embeddedFont>
      <p:font typeface="Ink Free" panose="03080402000500000000" pitchFamily="66" charset="0"/>
      <p:regular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33"/>
            <p14:sldId id="519"/>
            <p14:sldId id="520"/>
            <p14:sldId id="535"/>
            <p14:sldId id="544"/>
            <p14:sldId id="536"/>
            <p14:sldId id="537"/>
            <p14:sldId id="540"/>
            <p14:sldId id="542"/>
            <p14:sldId id="538"/>
            <p14:sldId id="541"/>
            <p14:sldId id="546"/>
            <p14:sldId id="547"/>
            <p14:sldId id="545"/>
            <p14:sldId id="543"/>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73642" autoAdjust="0"/>
  </p:normalViewPr>
  <p:slideViewPr>
    <p:cSldViewPr snapToGrid="0">
      <p:cViewPr varScale="1">
        <p:scale>
          <a:sx n="50" d="100"/>
          <a:sy n="50" d="100"/>
        </p:scale>
        <p:origin x="1008" y="32"/>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946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r>
              <a:rPr lang="en-US" dirty="0"/>
              <a:t>M – maybe things we have experience with, but not that exact task.</a:t>
            </a:r>
          </a:p>
          <a:p>
            <a:r>
              <a:rPr lang="en-US" dirty="0"/>
              <a:t>L– challenging task that will need investigation. </a:t>
            </a:r>
          </a:p>
          <a:p>
            <a:r>
              <a:rPr lang="en-US" dirty="0"/>
              <a:t>XL – huge amount of work and complexity. </a:t>
            </a:r>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dirty="0"/>
          </a:p>
          <a:p>
            <a:r>
              <a:rPr lang="en-US" dirty="0"/>
              <a:t>One related questions often is: Why are projects late?</a:t>
            </a:r>
            <a:br>
              <a:rPr lang="en-US" dirty="0"/>
            </a:br>
            <a:r>
              <a:rPr lang="en-US" dirty="0"/>
              <a:t>Here are some reasons: </a:t>
            </a:r>
          </a:p>
          <a:p>
            <a:pPr>
              <a:spcBef>
                <a:spcPts val="703"/>
              </a:spcBef>
            </a:pPr>
            <a:r>
              <a:rPr lang="en-US" altLang="en-US" sz="1200" dirty="0">
                <a:solidFill>
                  <a:srgbClr val="000000"/>
                </a:solidFill>
              </a:rPr>
              <a:t>* an </a:t>
            </a:r>
            <a:r>
              <a:rPr lang="en-US" altLang="en-US" sz="1200" dirty="0">
                <a:solidFill>
                  <a:srgbClr val="C00000"/>
                </a:solidFill>
              </a:rPr>
              <a:t>unrealistic deadline </a:t>
            </a:r>
            <a:r>
              <a:rPr lang="en-US" altLang="en-US" sz="1200" dirty="0">
                <a:solidFill>
                  <a:srgbClr val="000000"/>
                </a:solidFill>
              </a:rPr>
              <a:t>established by someone outside the software development group</a:t>
            </a:r>
          </a:p>
          <a:p>
            <a:pPr>
              <a:spcBef>
                <a:spcPts val="703"/>
              </a:spcBef>
            </a:pPr>
            <a:r>
              <a:rPr lang="en-US" altLang="en-US" sz="1200" dirty="0">
                <a:solidFill>
                  <a:srgbClr val="C00000"/>
                </a:solidFill>
              </a:rPr>
              <a:t>* changing customer requirements </a:t>
            </a:r>
            <a:r>
              <a:rPr lang="en-US" altLang="en-US" sz="1200" dirty="0">
                <a:solidFill>
                  <a:srgbClr val="000000"/>
                </a:solidFill>
              </a:rPr>
              <a:t>that are not reflected in schedule changes;</a:t>
            </a:r>
          </a:p>
          <a:p>
            <a:pPr>
              <a:spcBef>
                <a:spcPts val="703"/>
              </a:spcBef>
            </a:pPr>
            <a:r>
              <a:rPr lang="en-US" altLang="en-US" sz="1200" dirty="0">
                <a:solidFill>
                  <a:srgbClr val="000000"/>
                </a:solidFill>
              </a:rPr>
              <a:t>* an </a:t>
            </a:r>
            <a:r>
              <a:rPr lang="en-US" altLang="en-US" sz="1200" dirty="0">
                <a:solidFill>
                  <a:srgbClr val="C00000"/>
                </a:solidFill>
              </a:rPr>
              <a:t>honest underestimate </a:t>
            </a:r>
            <a:r>
              <a:rPr lang="en-US" altLang="en-US" sz="1200" dirty="0">
                <a:solidFill>
                  <a:srgbClr val="000000"/>
                </a:solidFill>
              </a:rPr>
              <a:t>of the amount of effort and/or the number of resources that will be required to do the job;</a:t>
            </a:r>
          </a:p>
          <a:p>
            <a:pPr>
              <a:spcBef>
                <a:spcPts val="703"/>
              </a:spcBef>
            </a:pPr>
            <a:r>
              <a:rPr lang="en-US" altLang="en-US" sz="1200" dirty="0">
                <a:solidFill>
                  <a:srgbClr val="C00000"/>
                </a:solidFill>
              </a:rPr>
              <a:t>* predictable and/or unpredictable risks </a:t>
            </a:r>
            <a:r>
              <a:rPr lang="en-US" altLang="en-US" sz="1200" dirty="0">
                <a:solidFill>
                  <a:srgbClr val="000000"/>
                </a:solidFill>
              </a:rPr>
              <a:t>that were not considered when the project commenced;</a:t>
            </a:r>
          </a:p>
          <a:p>
            <a:pPr>
              <a:spcBef>
                <a:spcPts val="703"/>
              </a:spcBef>
            </a:pPr>
            <a:r>
              <a:rPr lang="en-US" altLang="en-US" sz="1200" dirty="0">
                <a:solidFill>
                  <a:srgbClr val="C00000"/>
                </a:solidFill>
              </a:rPr>
              <a:t>* technical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human difficulties </a:t>
            </a:r>
            <a:r>
              <a:rPr lang="en-US" altLang="en-US" sz="1200" dirty="0">
                <a:solidFill>
                  <a:srgbClr val="000000"/>
                </a:solidFill>
              </a:rPr>
              <a:t>that could not have been foreseen in advance;</a:t>
            </a:r>
          </a:p>
          <a:p>
            <a:pPr>
              <a:spcBef>
                <a:spcPts val="703"/>
              </a:spcBef>
            </a:pPr>
            <a:r>
              <a:rPr lang="en-US" altLang="en-US" sz="1200" dirty="0">
                <a:solidFill>
                  <a:srgbClr val="C00000"/>
                </a:solidFill>
              </a:rPr>
              <a:t>* miscommunication</a:t>
            </a:r>
            <a:r>
              <a:rPr lang="en-US" altLang="en-US" sz="1200" dirty="0">
                <a:solidFill>
                  <a:srgbClr val="000000"/>
                </a:solidFill>
              </a:rPr>
              <a:t> among project staff that results in delays;</a:t>
            </a:r>
          </a:p>
          <a:p>
            <a:pPr>
              <a:spcBef>
                <a:spcPts val="703"/>
              </a:spcBef>
            </a:pPr>
            <a:r>
              <a:rPr lang="en-US" altLang="en-US" sz="1200" dirty="0">
                <a:solidFill>
                  <a:srgbClr val="000000"/>
                </a:solidFill>
              </a:rPr>
              <a:t>* a failure by project management to recognize that the project is </a:t>
            </a:r>
            <a:r>
              <a:rPr lang="en-US" altLang="en-US" sz="1200" dirty="0">
                <a:solidFill>
                  <a:srgbClr val="C00000"/>
                </a:solidFill>
              </a:rPr>
              <a:t>falling behind schedule</a:t>
            </a:r>
            <a:r>
              <a:rPr lang="en-US" altLang="en-US" sz="1200" dirty="0">
                <a:solidFill>
                  <a:srgbClr val="000000"/>
                </a:solidFill>
              </a:rPr>
              <a:t> and a </a:t>
            </a:r>
            <a:r>
              <a:rPr lang="en-US" altLang="en-US" sz="1200" dirty="0">
                <a:solidFill>
                  <a:srgbClr val="C00000"/>
                </a:solidFill>
              </a:rPr>
              <a:t>lack of action to correct the problem</a:t>
            </a:r>
            <a:endParaRPr lang="en-US" altLang="en-US" sz="1000"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756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1/25/2024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1/25/2024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1/25/2024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1/25/2024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1/25/2024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1/25/2024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1/25/2024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1/25/2024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1/25/2024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1/25/2024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1/25/2024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1/25/2024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1/25/2024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7.2: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 Bell, Adeel Bhutta and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247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11</a:t>
            </a:fld>
            <a:endParaRPr lang="en-US"/>
          </a:p>
        </p:txBody>
      </p:sp>
    </p:spTree>
    <p:extLst>
      <p:ext uri="{BB962C8B-B14F-4D97-AF65-F5344CB8AC3E}">
        <p14:creationId xmlns:p14="http://schemas.microsoft.com/office/powerpoint/2010/main" val="35580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13245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8510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04216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66288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169498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3094396835"/>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Medium</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Low</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p:txBody>
      </p:sp>
    </p:spTree>
    <p:extLst>
      <p:ext uri="{BB962C8B-B14F-4D97-AF65-F5344CB8AC3E}">
        <p14:creationId xmlns:p14="http://schemas.microsoft.com/office/powerpoint/2010/main" val="26482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2046472448"/>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Low</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High</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17593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8</a:t>
            </a:fld>
            <a:endParaRPr lang="en-US"/>
          </a:p>
        </p:txBody>
      </p:sp>
    </p:spTree>
    <p:extLst>
      <p:ext uri="{BB962C8B-B14F-4D97-AF65-F5344CB8AC3E}">
        <p14:creationId xmlns:p14="http://schemas.microsoft.com/office/powerpoint/2010/main" val="3284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12521</TotalTime>
  <Words>4942</Words>
  <Application>Microsoft Office PowerPoint</Application>
  <PresentationFormat>Widescreen</PresentationFormat>
  <Paragraphs>313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Helvetica Neue</vt:lpstr>
      <vt:lpstr>Calibri</vt:lpstr>
      <vt:lpstr>Ink Free</vt:lpstr>
      <vt:lpstr>Verdana</vt:lpstr>
      <vt:lpstr>Office Theme</vt:lpstr>
      <vt:lpstr>CS 4530: Fundamentals of Software Engineering Module 7.2: Agile Planning and Estimation</vt:lpstr>
      <vt:lpstr>Learning Goals for this Lesson</vt:lpstr>
      <vt:lpstr>Requirements: Which to pick?</vt:lpstr>
      <vt:lpstr>Lesson from Meteorology: Uncertainty in Estimation</vt:lpstr>
      <vt:lpstr>Agile Principles for Effective Planning: YAGNI</vt:lpstr>
      <vt:lpstr>Tracking and Prioritizing Tasks: Product Backlog</vt:lpstr>
      <vt:lpstr>Tracking and Prioritizing Tasks: Product Backlog</vt:lpstr>
      <vt:lpstr>Scrum: Daily progress towards product goals</vt:lpstr>
      <vt:lpstr>Planning a Sprint</vt:lpstr>
      <vt:lpstr>Planning a Sprint Backlog</vt:lpstr>
      <vt:lpstr>Estimating Task Time</vt:lpstr>
      <vt:lpstr>Estimating with T-Shirt Sizes</vt:lpstr>
      <vt:lpstr>Example: Estimating with T-Shirt Sizes</vt:lpstr>
      <vt:lpstr>Planning helps us find what we don’t know</vt:lpstr>
      <vt:lpstr>”Sprint 0” Tasks to Help Estimate Stories</vt:lpstr>
      <vt:lpstr>Scrum: Daily progress towards product goals</vt:lpstr>
      <vt:lpstr>Daily Scrum</vt:lpstr>
      <vt:lpstr>Sprint Review and Retrospective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6.2: Agile Planning and Estimation</dc:title>
  <dc:creator>Mitchell Wand</dc:creator>
  <cp:lastModifiedBy>Bhutta, Adeel</cp:lastModifiedBy>
  <cp:revision>217</cp:revision>
  <dcterms:created xsi:type="dcterms:W3CDTF">2021-01-07T15:19:22Z</dcterms:created>
  <dcterms:modified xsi:type="dcterms:W3CDTF">2024-01-25T15:22:25Z</dcterms:modified>
</cp:coreProperties>
</file>